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8" r:id="rId3"/>
    <p:sldId id="264" r:id="rId4"/>
    <p:sldId id="259" r:id="rId5"/>
    <p:sldId id="260" r:id="rId6"/>
    <p:sldId id="261" r:id="rId7"/>
    <p:sldId id="262" r:id="rId8"/>
    <p:sldId id="266" r:id="rId9"/>
    <p:sldId id="263" r:id="rId10"/>
    <p:sldId id="265" r:id="rId11"/>
  </p:sldIdLst>
  <p:sldSz cx="12192000" cy="6858000"/>
  <p:notesSz cx="6858000" cy="9144000"/>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23"/>
    <p:restoredTop sz="94684"/>
  </p:normalViewPr>
  <p:slideViewPr>
    <p:cSldViewPr snapToGrid="0">
      <p:cViewPr varScale="1">
        <p:scale>
          <a:sx n="96" d="100"/>
          <a:sy n="96" d="100"/>
        </p:scale>
        <p:origin x="16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9A20BBEE-F49C-421E-8D69-01D678C2645F}" type="datetime1">
              <a:rPr lang="en-US" smtClean="0"/>
              <a:t>5/7/24</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50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5C865A31-3E87-468A-B148-5C666447EC69}" type="datetime1">
              <a:rPr lang="en-US" smtClean="0"/>
              <a:t>5/7/24</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5803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F3F7212-621B-48DA-ADA4-5ADD472264E8}" type="datetime1">
              <a:rPr lang="en-US" smtClean="0"/>
              <a:t>5/7/24</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58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79D44673-3D7D-4DA4-8694-3884C26BCA78}" type="datetime1">
              <a:rPr lang="en-US" smtClean="0"/>
              <a:t>5/7/24</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90495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F40429FD-4554-41E0-B4CE-5E66F1069EE1}" type="datetime1">
              <a:rPr lang="en-US" smtClean="0"/>
              <a:t>5/7/24</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53904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91B80AF1-98AE-4BE5-B730-B3F94EBFAF6B}" type="datetime1">
              <a:rPr lang="en-US" smtClean="0"/>
              <a:t>5/7/24</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86043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02BD241F-3391-4EBE-A8C5-7CBF4570F37E}" type="datetime1">
              <a:rPr lang="en-US" smtClean="0"/>
              <a:t>5/7/24</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597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2ED5603-DD09-4201-9B85-01E017332964}" type="datetime1">
              <a:rPr lang="en-US" smtClean="0"/>
              <a:t>5/7/24</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14547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4F763CD9-D698-4CA1-B27A-F3D4C2BCE197}" type="datetime1">
              <a:rPr lang="en-US" smtClean="0"/>
              <a:t>5/7/24</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70817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82C4FE42-FC27-4BF8-9CF6-3CCDE72249E1}" type="datetime1">
              <a:rPr lang="en-US" smtClean="0"/>
              <a:t>5/7/24</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23035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05C9139-9C44-484A-9C8C-A9A029484308}" type="datetime1">
              <a:rPr lang="en-US" smtClean="0"/>
              <a:t>5/7/24</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60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BF3223F2-9184-454A-B4F4-C56DD77B6351}" type="datetime1">
              <a:rPr lang="en-US" smtClean="0"/>
              <a:t>5/7/24</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7820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hf hdr="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A3DEFF7-5A37-9B44-1ED6-DDA27A9374F9}"/>
              </a:ext>
            </a:extLst>
          </p:cNvPr>
          <p:cNvPicPr>
            <a:picLocks noChangeAspect="1"/>
          </p:cNvPicPr>
          <p:nvPr/>
        </p:nvPicPr>
        <p:blipFill rotWithShape="1">
          <a:blip r:embed="rId2">
            <a:alphaModFix amt="40000"/>
          </a:blip>
          <a:srcRect t="25000"/>
          <a:stretch/>
        </p:blipFill>
        <p:spPr>
          <a:xfrm>
            <a:off x="-1" y="336882"/>
            <a:ext cx="12192001" cy="6858001"/>
          </a:xfrm>
          <a:prstGeom prst="rect">
            <a:avLst/>
          </a:prstGeom>
        </p:spPr>
      </p:pic>
      <p:sp>
        <p:nvSpPr>
          <p:cNvPr id="2" name="Title 1">
            <a:extLst>
              <a:ext uri="{FF2B5EF4-FFF2-40B4-BE49-F238E27FC236}">
                <a16:creationId xmlns:a16="http://schemas.microsoft.com/office/drawing/2014/main" id="{C82FC77C-392D-1948-5AE2-29468343C9E1}"/>
              </a:ext>
            </a:extLst>
          </p:cNvPr>
          <p:cNvSpPr>
            <a:spLocks noGrp="1"/>
          </p:cNvSpPr>
          <p:nvPr>
            <p:ph type="ctrTitle"/>
          </p:nvPr>
        </p:nvSpPr>
        <p:spPr>
          <a:xfrm>
            <a:off x="517870" y="978408"/>
            <a:ext cx="11429488" cy="2450592"/>
          </a:xfrm>
        </p:spPr>
        <p:txBody>
          <a:bodyPr anchor="t">
            <a:normAutofit fontScale="90000"/>
          </a:bodyPr>
          <a:lstStyle/>
          <a:p>
            <a:r>
              <a:rPr lang="en-LV" dirty="0">
                <a:solidFill>
                  <a:srgbClr val="FFFFFF"/>
                </a:solidFill>
              </a:rPr>
              <a:t>Meistarklase:</a:t>
            </a:r>
            <a:r>
              <a:rPr lang="en-GB" b="0" i="0" u="none" strike="noStrike" dirty="0">
                <a:solidFill>
                  <a:schemeClr val="bg1"/>
                </a:solidFill>
                <a:effectLst/>
              </a:rPr>
              <a:t> "</a:t>
            </a:r>
            <a:r>
              <a:rPr lang="en-GB" b="0" i="0" u="none" strike="noStrike" dirty="0" err="1">
                <a:solidFill>
                  <a:schemeClr val="bg1"/>
                </a:solidFill>
                <a:effectLst/>
              </a:rPr>
              <a:t>Kustību</a:t>
            </a:r>
            <a:r>
              <a:rPr lang="en-GB" b="0" i="0" u="none" strike="noStrike" dirty="0">
                <a:solidFill>
                  <a:schemeClr val="bg1"/>
                </a:solidFill>
                <a:effectLst/>
              </a:rPr>
              <a:t> </a:t>
            </a:r>
            <a:r>
              <a:rPr lang="en-GB" b="0" i="0" u="none" strike="noStrike" dirty="0" err="1">
                <a:solidFill>
                  <a:schemeClr val="bg1"/>
                </a:solidFill>
                <a:effectLst/>
              </a:rPr>
              <a:t>māksla</a:t>
            </a:r>
            <a:r>
              <a:rPr lang="en-GB" b="0" i="0" u="none" strike="noStrike" dirty="0">
                <a:solidFill>
                  <a:schemeClr val="bg1"/>
                </a:solidFill>
                <a:effectLst/>
              </a:rPr>
              <a:t> un </a:t>
            </a:r>
            <a:r>
              <a:rPr lang="en-GB" b="0" i="0" u="none" strike="noStrike" dirty="0" err="1">
                <a:solidFill>
                  <a:schemeClr val="bg1"/>
                </a:solidFill>
                <a:effectLst/>
              </a:rPr>
              <a:t>fiziskās</a:t>
            </a:r>
            <a:r>
              <a:rPr lang="en-GB" b="0" i="0" u="none" strike="noStrike" dirty="0">
                <a:solidFill>
                  <a:schemeClr val="bg1"/>
                </a:solidFill>
                <a:effectLst/>
              </a:rPr>
              <a:t> </a:t>
            </a:r>
            <a:r>
              <a:rPr lang="en-GB" b="0" i="0" u="none" strike="noStrike" dirty="0" err="1">
                <a:solidFill>
                  <a:schemeClr val="bg1"/>
                </a:solidFill>
                <a:effectLst/>
              </a:rPr>
              <a:t>aktivitātes</a:t>
            </a:r>
            <a:r>
              <a:rPr lang="en-GB" b="0" i="0" u="none" strike="noStrike" dirty="0">
                <a:solidFill>
                  <a:schemeClr val="bg1"/>
                </a:solidFill>
                <a:effectLst/>
              </a:rPr>
              <a:t> </a:t>
            </a:r>
            <a:r>
              <a:rPr lang="en-GB" b="0" i="0" u="none" strike="noStrike" dirty="0" err="1">
                <a:solidFill>
                  <a:schemeClr val="bg1"/>
                </a:solidFill>
                <a:effectLst/>
              </a:rPr>
              <a:t>telpā</a:t>
            </a:r>
            <a:r>
              <a:rPr lang="en-GB" b="0" i="0" u="none" strike="noStrike" dirty="0">
                <a:solidFill>
                  <a:schemeClr val="bg1"/>
                </a:solidFill>
                <a:effectLst/>
              </a:rPr>
              <a:t>" (</a:t>
            </a:r>
            <a:r>
              <a:rPr lang="en-GB" b="0" i="0" u="none" strike="noStrike" dirty="0" err="1">
                <a:solidFill>
                  <a:schemeClr val="bg1"/>
                </a:solidFill>
                <a:effectLst/>
              </a:rPr>
              <a:t>realizācija</a:t>
            </a:r>
            <a:r>
              <a:rPr lang="en-GB" b="0" i="0" u="none" strike="noStrike" dirty="0">
                <a:solidFill>
                  <a:schemeClr val="bg1"/>
                </a:solidFill>
                <a:effectLst/>
              </a:rPr>
              <a:t> </a:t>
            </a:r>
            <a:r>
              <a:rPr lang="en-GB" b="0" i="0" u="none" strike="noStrike" dirty="0" err="1">
                <a:solidFill>
                  <a:schemeClr val="bg1"/>
                </a:solidFill>
                <a:effectLst/>
              </a:rPr>
              <a:t>vidusskolas</a:t>
            </a:r>
            <a:r>
              <a:rPr lang="en-GB" b="0" i="0" u="none" strike="noStrike" dirty="0">
                <a:solidFill>
                  <a:schemeClr val="bg1"/>
                </a:solidFill>
                <a:effectLst/>
              </a:rPr>
              <a:t> </a:t>
            </a:r>
            <a:r>
              <a:rPr lang="en-GB" b="0" i="0" u="none" strike="noStrike" dirty="0" err="1">
                <a:solidFill>
                  <a:schemeClr val="bg1"/>
                </a:solidFill>
                <a:effectLst/>
              </a:rPr>
              <a:t>posmā</a:t>
            </a:r>
            <a:r>
              <a:rPr lang="en-GB" b="0" i="0" u="none" strike="noStrike" dirty="0">
                <a:solidFill>
                  <a:schemeClr val="bg1"/>
                </a:solidFill>
                <a:effectLst/>
              </a:rPr>
              <a:t>)</a:t>
            </a:r>
            <a:endParaRPr lang="en-LV" dirty="0">
              <a:solidFill>
                <a:schemeClr val="bg1"/>
              </a:solidFill>
            </a:endParaRPr>
          </a:p>
        </p:txBody>
      </p:sp>
      <p:sp>
        <p:nvSpPr>
          <p:cNvPr id="3" name="Subtitle 2">
            <a:extLst>
              <a:ext uri="{FF2B5EF4-FFF2-40B4-BE49-F238E27FC236}">
                <a16:creationId xmlns:a16="http://schemas.microsoft.com/office/drawing/2014/main" id="{FDCA8AD5-23CC-F36A-22E9-0706475B4B35}"/>
              </a:ext>
            </a:extLst>
          </p:cNvPr>
          <p:cNvSpPr>
            <a:spLocks noGrp="1"/>
          </p:cNvSpPr>
          <p:nvPr>
            <p:ph type="subTitle" idx="1"/>
          </p:nvPr>
        </p:nvSpPr>
        <p:spPr>
          <a:xfrm>
            <a:off x="6679096" y="4070526"/>
            <a:ext cx="5268261" cy="2135953"/>
          </a:xfrm>
        </p:spPr>
        <p:txBody>
          <a:bodyPr anchor="t">
            <a:normAutofit/>
          </a:bodyPr>
          <a:lstStyle/>
          <a:p>
            <a:pPr algn="r"/>
            <a:r>
              <a:rPr lang="en-LV" dirty="0">
                <a:solidFill>
                  <a:srgbClr val="FFFFFF"/>
                </a:solidFill>
              </a:rPr>
              <a:t>Laila Jahoviča,Anda Eibele, Dainis Bertāns</a:t>
            </a:r>
          </a:p>
          <a:p>
            <a:pPr algn="r"/>
            <a:r>
              <a:rPr lang="en-LV" dirty="0">
                <a:solidFill>
                  <a:srgbClr val="FFFFFF"/>
                </a:solidFill>
              </a:rPr>
              <a:t>Rīgas Valsts 3. ģimnāzija</a:t>
            </a:r>
          </a:p>
          <a:p>
            <a:pPr algn="r"/>
            <a:r>
              <a:rPr lang="en-LV" dirty="0">
                <a:solidFill>
                  <a:srgbClr val="FFFFFF"/>
                </a:solidFill>
              </a:rPr>
              <a:t>Sports un veselība</a:t>
            </a:r>
          </a:p>
        </p:txBody>
      </p:sp>
      <p:sp>
        <p:nvSpPr>
          <p:cNvPr id="13" name="Rectangle 1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12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CB200F-94DF-D02F-ED76-52DB67F61285}"/>
              </a:ext>
            </a:extLst>
          </p:cNvPr>
          <p:cNvSpPr>
            <a:spLocks noGrp="1"/>
          </p:cNvSpPr>
          <p:nvPr>
            <p:ph type="title"/>
          </p:nvPr>
        </p:nvSpPr>
        <p:spPr>
          <a:xfrm>
            <a:off x="517868" y="976160"/>
            <a:ext cx="8686800" cy="1463040"/>
          </a:xfrm>
        </p:spPr>
        <p:txBody>
          <a:bodyPr>
            <a:normAutofit/>
          </a:bodyPr>
          <a:lstStyle/>
          <a:p>
            <a:pPr algn="ctr"/>
            <a:r>
              <a:rPr lang="en-LV" sz="4400" dirty="0"/>
              <a:t>Diskusija</a:t>
            </a:r>
          </a:p>
        </p:txBody>
      </p:sp>
      <p:sp>
        <p:nvSpPr>
          <p:cNvPr id="13" name="Rectangle 12">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B392EA-1702-0F44-5CD6-3CEFDB79CBEB}"/>
              </a:ext>
            </a:extLst>
          </p:cNvPr>
          <p:cNvSpPr>
            <a:spLocks noGrp="1"/>
          </p:cNvSpPr>
          <p:nvPr>
            <p:ph idx="1"/>
          </p:nvPr>
        </p:nvSpPr>
        <p:spPr>
          <a:xfrm>
            <a:off x="517870" y="2578608"/>
            <a:ext cx="8686800" cy="3767328"/>
          </a:xfrm>
        </p:spPr>
        <p:txBody>
          <a:bodyPr>
            <a:normAutofit/>
          </a:bodyPr>
          <a:lstStyle/>
          <a:p>
            <a:r>
              <a:rPr lang="en-LV" sz="1800" dirty="0"/>
              <a:t>Paredzētais laiks 20min.</a:t>
            </a:r>
          </a:p>
          <a:p>
            <a:endParaRPr lang="en-LV" sz="1800" dirty="0"/>
          </a:p>
          <a:p>
            <a:pPr marL="285750" indent="-285750">
              <a:buFont typeface="Arial" panose="020B0604020202020204" pitchFamily="34" charset="0"/>
              <a:buChar char="•"/>
            </a:pPr>
            <a:r>
              <a:rPr lang="en-LV" sz="1800" dirty="0"/>
              <a:t>“Prāta vētra” </a:t>
            </a:r>
          </a:p>
          <a:p>
            <a:endParaRPr lang="en-LV" sz="1800" dirty="0"/>
          </a:p>
          <a:p>
            <a:pPr marL="285750" indent="-285750">
              <a:buFont typeface="Arial" panose="020B0604020202020204" pitchFamily="34" charset="0"/>
              <a:buChar char="•"/>
            </a:pPr>
            <a:r>
              <a:rPr lang="en-LV" sz="1800" dirty="0"/>
              <a:t>Katrs dalībnieks piedalās diskusijā par izrunātajām tēmām, piedāvā savas idejas un papildinājumus.</a:t>
            </a:r>
          </a:p>
          <a:p>
            <a:pPr marL="285750" indent="-285750">
              <a:buFont typeface="Arial" panose="020B0604020202020204" pitchFamily="34" charset="0"/>
              <a:buChar char="•"/>
            </a:pPr>
            <a:endParaRPr lang="en-LV" sz="1800" dirty="0"/>
          </a:p>
        </p:txBody>
      </p:sp>
      <p:sp>
        <p:nvSpPr>
          <p:cNvPr id="6" name="Slide Number Placeholder 5">
            <a:extLst>
              <a:ext uri="{FF2B5EF4-FFF2-40B4-BE49-F238E27FC236}">
                <a16:creationId xmlns:a16="http://schemas.microsoft.com/office/drawing/2014/main" id="{D736760F-F066-412E-5221-E6FBFE6BB47D}"/>
              </a:ext>
            </a:extLst>
          </p:cNvPr>
          <p:cNvSpPr>
            <a:spLocks noGrp="1"/>
          </p:cNvSpPr>
          <p:nvPr>
            <p:ph type="sldNum" sz="quarter" idx="12"/>
          </p:nvPr>
        </p:nvSpPr>
        <p:spPr>
          <a:xfrm>
            <a:off x="11454317" y="6420414"/>
            <a:ext cx="637909" cy="365125"/>
          </a:xfrm>
        </p:spPr>
        <p:txBody>
          <a:bodyPr>
            <a:normAutofit/>
          </a:bodyPr>
          <a:lstStyle/>
          <a:p>
            <a:pPr>
              <a:spcAft>
                <a:spcPts val="600"/>
              </a:spcAft>
            </a:pPr>
            <a:fld id="{DFDF98CC-160E-494C-8C3C-8CDC5FA257DE}" type="slidenum">
              <a:rPr lang="en-US" smtClean="0"/>
              <a:pPr>
                <a:spcAft>
                  <a:spcPts val="600"/>
                </a:spcAft>
              </a:pPr>
              <a:t>10</a:t>
            </a:fld>
            <a:endParaRPr lang="en-US"/>
          </a:p>
        </p:txBody>
      </p:sp>
    </p:spTree>
    <p:extLst>
      <p:ext uri="{BB962C8B-B14F-4D97-AF65-F5344CB8AC3E}">
        <p14:creationId xmlns:p14="http://schemas.microsoft.com/office/powerpoint/2010/main" val="196697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A3DEFF7-5A37-9B44-1ED6-DDA27A9374F9}"/>
              </a:ext>
            </a:extLst>
          </p:cNvPr>
          <p:cNvPicPr>
            <a:picLocks noChangeAspect="1"/>
          </p:cNvPicPr>
          <p:nvPr/>
        </p:nvPicPr>
        <p:blipFill rotWithShape="1">
          <a:blip r:embed="rId2">
            <a:alphaModFix amt="40000"/>
          </a:blip>
          <a:srcRect t="25000"/>
          <a:stretch/>
        </p:blipFill>
        <p:spPr>
          <a:xfrm>
            <a:off x="0" y="0"/>
            <a:ext cx="12192001" cy="6858001"/>
          </a:xfrm>
          <a:prstGeom prst="rect">
            <a:avLst/>
          </a:prstGeom>
        </p:spPr>
      </p:pic>
      <p:sp>
        <p:nvSpPr>
          <p:cNvPr id="2" name="Title 1">
            <a:extLst>
              <a:ext uri="{FF2B5EF4-FFF2-40B4-BE49-F238E27FC236}">
                <a16:creationId xmlns:a16="http://schemas.microsoft.com/office/drawing/2014/main" id="{C82FC77C-392D-1948-5AE2-29468343C9E1}"/>
              </a:ext>
            </a:extLst>
          </p:cNvPr>
          <p:cNvSpPr>
            <a:spLocks noGrp="1"/>
          </p:cNvSpPr>
          <p:nvPr>
            <p:ph type="ctrTitle"/>
          </p:nvPr>
        </p:nvSpPr>
        <p:spPr>
          <a:xfrm>
            <a:off x="517870" y="978408"/>
            <a:ext cx="9254780" cy="742108"/>
          </a:xfrm>
        </p:spPr>
        <p:txBody>
          <a:bodyPr anchor="t">
            <a:normAutofit fontScale="90000"/>
          </a:bodyPr>
          <a:lstStyle/>
          <a:p>
            <a:pPr algn="ctr">
              <a:lnSpc>
                <a:spcPct val="90000"/>
              </a:lnSpc>
            </a:pPr>
            <a:r>
              <a:rPr lang="lv-LV" sz="3000" dirty="0">
                <a:solidFill>
                  <a:srgbClr val="FFFFFF"/>
                </a:solidFill>
              </a:rPr>
              <a:t> Darba kārtība</a:t>
            </a:r>
            <a:br>
              <a:rPr lang="lv-LV" sz="3000" dirty="0">
                <a:solidFill>
                  <a:srgbClr val="FFFFFF"/>
                </a:solidFill>
              </a:rPr>
            </a:br>
            <a:br>
              <a:rPr lang="lv-LV" sz="3000" dirty="0">
                <a:solidFill>
                  <a:srgbClr val="FFFFFF"/>
                </a:solidFill>
              </a:rPr>
            </a:br>
            <a:br>
              <a:rPr lang="lv-LV" sz="3000" dirty="0">
                <a:solidFill>
                  <a:srgbClr val="FFFFFF"/>
                </a:solidFill>
              </a:rPr>
            </a:br>
            <a:endParaRPr lang="en-LV" sz="3000" dirty="0">
              <a:solidFill>
                <a:srgbClr val="FFFFFF"/>
              </a:solidFill>
            </a:endParaRPr>
          </a:p>
        </p:txBody>
      </p:sp>
      <p:sp>
        <p:nvSpPr>
          <p:cNvPr id="3" name="Subtitle 2">
            <a:extLst>
              <a:ext uri="{FF2B5EF4-FFF2-40B4-BE49-F238E27FC236}">
                <a16:creationId xmlns:a16="http://schemas.microsoft.com/office/drawing/2014/main" id="{FDCA8AD5-23CC-F36A-22E9-0706475B4B35}"/>
              </a:ext>
            </a:extLst>
          </p:cNvPr>
          <p:cNvSpPr>
            <a:spLocks noGrp="1"/>
          </p:cNvSpPr>
          <p:nvPr>
            <p:ph type="subTitle" idx="1"/>
          </p:nvPr>
        </p:nvSpPr>
        <p:spPr>
          <a:xfrm>
            <a:off x="517870" y="2041556"/>
            <a:ext cx="11489646" cy="4164924"/>
          </a:xfrm>
        </p:spPr>
        <p:txBody>
          <a:bodyPr anchor="t">
            <a:normAutofit/>
          </a:bodyPr>
          <a:lstStyle/>
          <a:p>
            <a:r>
              <a:rPr lang="en-LV" dirty="0">
                <a:solidFill>
                  <a:srgbClr val="FFFFFF"/>
                </a:solidFill>
              </a:rPr>
              <a:t> 1. Prezentācija “Pulsa zonas”</a:t>
            </a:r>
          </a:p>
          <a:p>
            <a:r>
              <a:rPr lang="en-LV" dirty="0">
                <a:solidFill>
                  <a:srgbClr val="FFFFFF"/>
                </a:solidFill>
              </a:rPr>
              <a:t>2. Darbs Grupās</a:t>
            </a:r>
          </a:p>
          <a:p>
            <a:r>
              <a:rPr lang="en-LV" dirty="0">
                <a:solidFill>
                  <a:srgbClr val="FFFFFF"/>
                </a:solidFill>
              </a:rPr>
              <a:t>3. 15min pārtraukums</a:t>
            </a:r>
          </a:p>
          <a:p>
            <a:r>
              <a:rPr lang="en-LV" dirty="0">
                <a:solidFill>
                  <a:srgbClr val="FFFFFF"/>
                </a:solidFill>
              </a:rPr>
              <a:t>4. Dinamiskās iesildīšanās vingrinājumi</a:t>
            </a:r>
          </a:p>
          <a:p>
            <a:r>
              <a:rPr lang="en-LV" dirty="0">
                <a:solidFill>
                  <a:srgbClr val="FFFFFF"/>
                </a:solidFill>
              </a:rPr>
              <a:t>5. Apļa treniņš</a:t>
            </a:r>
          </a:p>
          <a:p>
            <a:r>
              <a:rPr lang="en-LV" dirty="0">
                <a:solidFill>
                  <a:srgbClr val="FFFFFF"/>
                </a:solidFill>
              </a:rPr>
              <a:t>6. Darbs grupās</a:t>
            </a:r>
          </a:p>
          <a:p>
            <a:r>
              <a:rPr lang="en-LV" dirty="0">
                <a:solidFill>
                  <a:srgbClr val="FFFFFF"/>
                </a:solidFill>
              </a:rPr>
              <a:t>7. Aerobikas konkursa uzvarētāju dejas demonstrācija.</a:t>
            </a:r>
          </a:p>
          <a:p>
            <a:r>
              <a:rPr lang="en-LV" dirty="0">
                <a:solidFill>
                  <a:srgbClr val="FFFFFF"/>
                </a:solidFill>
              </a:rPr>
              <a:t>8. Prezentācija “ Daudzveidīgas sporta stundas”</a:t>
            </a:r>
          </a:p>
          <a:p>
            <a:endParaRPr lang="en-LV" dirty="0">
              <a:solidFill>
                <a:srgbClr val="FFFFFF"/>
              </a:solidFill>
            </a:endParaRPr>
          </a:p>
          <a:p>
            <a:endParaRPr lang="en-LV" dirty="0">
              <a:solidFill>
                <a:srgbClr val="FFFFFF"/>
              </a:solidFill>
            </a:endParaRPr>
          </a:p>
          <a:p>
            <a:endParaRPr lang="en-LV" dirty="0">
              <a:solidFill>
                <a:srgbClr val="FFFFFF"/>
              </a:solidFill>
            </a:endParaRPr>
          </a:p>
        </p:txBody>
      </p:sp>
      <p:sp>
        <p:nvSpPr>
          <p:cNvPr id="13" name="Rectangle 1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0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2000"/>
                                  </p:stCondLst>
                                  <p:iterate type="lt">
                                    <p:tmPct val="10000"/>
                                  </p:iterate>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4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2000"/>
                                  </p:stCondLst>
                                  <p:iterate type="lt">
                                    <p:tmPct val="10000"/>
                                  </p:iterate>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4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2000"/>
                                  </p:stCondLst>
                                  <p:iterate type="lt">
                                    <p:tmPct val="10000"/>
                                  </p:iterate>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4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2000"/>
                                  </p:stCondLst>
                                  <p:iterate type="lt">
                                    <p:tmPct val="10000"/>
                                  </p:iterate>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4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A32FDE-3E7A-345A-4DD5-519ABEAD81BD}"/>
              </a:ext>
            </a:extLst>
          </p:cNvPr>
          <p:cNvSpPr>
            <a:spLocks noGrp="1"/>
          </p:cNvSpPr>
          <p:nvPr>
            <p:ph type="title"/>
          </p:nvPr>
        </p:nvSpPr>
        <p:spPr>
          <a:xfrm>
            <a:off x="517869" y="976161"/>
            <a:ext cx="8085002" cy="1463040"/>
          </a:xfrm>
        </p:spPr>
        <p:txBody>
          <a:bodyPr>
            <a:normAutofit/>
          </a:bodyPr>
          <a:lstStyle/>
          <a:p>
            <a:pPr algn="ctr">
              <a:lnSpc>
                <a:spcPct val="90000"/>
              </a:lnSpc>
            </a:pPr>
            <a:r>
              <a:rPr lang="en-GB" sz="3100" dirty="0"/>
              <a:t>S</a:t>
            </a:r>
            <a:r>
              <a:rPr lang="en-LV" sz="3100" dirty="0"/>
              <a:t>asniedzamais rezultāts</a:t>
            </a:r>
            <a:br>
              <a:rPr lang="en-LV" sz="3100" dirty="0"/>
            </a:br>
            <a:br>
              <a:rPr lang="en-LV" sz="3100" dirty="0"/>
            </a:br>
            <a:r>
              <a:rPr lang="en-LV" sz="3100" dirty="0"/>
              <a:t> </a:t>
            </a:r>
          </a:p>
        </p:txBody>
      </p:sp>
      <p:sp>
        <p:nvSpPr>
          <p:cNvPr id="26" name="Rectangle 25">
            <a:extLst>
              <a:ext uri="{FF2B5EF4-FFF2-40B4-BE49-F238E27FC236}">
                <a16:creationId xmlns:a16="http://schemas.microsoft.com/office/drawing/2014/main" id="{47F65EBE-2B3C-D535-020C-FB549BAF1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08329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74C32EFD-8FA1-3D7A-38B4-0E8CDA8AE376}"/>
              </a:ext>
            </a:extLst>
          </p:cNvPr>
          <p:cNvSpPr>
            <a:spLocks noGrp="1"/>
          </p:cNvSpPr>
          <p:nvPr>
            <p:ph idx="1"/>
          </p:nvPr>
        </p:nvSpPr>
        <p:spPr>
          <a:xfrm>
            <a:off x="433137" y="1852863"/>
            <a:ext cx="8169735" cy="4163888"/>
          </a:xfrm>
        </p:spPr>
        <p:txBody>
          <a:bodyPr>
            <a:normAutofit/>
          </a:bodyPr>
          <a:lstStyle/>
          <a:p>
            <a:pPr algn="ctr"/>
            <a:r>
              <a:rPr lang="en-GB" sz="1800" dirty="0" err="1">
                <a:latin typeface="ArialMT"/>
              </a:rPr>
              <a:t>I</a:t>
            </a:r>
            <a:r>
              <a:rPr lang="en-GB" sz="1800" dirty="0" err="1">
                <a:effectLst/>
                <a:latin typeface="ArialMT"/>
              </a:rPr>
              <a:t>zpratne</a:t>
            </a:r>
            <a:r>
              <a:rPr lang="en-GB" sz="1800" dirty="0">
                <a:effectLst/>
                <a:latin typeface="ArialMT"/>
              </a:rPr>
              <a:t> par </a:t>
            </a:r>
            <a:r>
              <a:rPr lang="en-GB" sz="1800" dirty="0" err="1">
                <a:effectLst/>
                <a:latin typeface="ArialMT"/>
              </a:rPr>
              <a:t>sirdarbības</a:t>
            </a:r>
            <a:r>
              <a:rPr lang="en-GB" sz="1800" dirty="0">
                <a:effectLst/>
                <a:latin typeface="ArialMT"/>
              </a:rPr>
              <a:t> </a:t>
            </a:r>
            <a:r>
              <a:rPr lang="en-GB" sz="1800" dirty="0" err="1">
                <a:effectLst/>
                <a:latin typeface="ArialMT"/>
              </a:rPr>
              <a:t>nozīmi</a:t>
            </a:r>
            <a:r>
              <a:rPr lang="en-GB" sz="1800" dirty="0">
                <a:effectLst/>
                <a:latin typeface="ArialMT"/>
              </a:rPr>
              <a:t> </a:t>
            </a:r>
            <a:r>
              <a:rPr lang="en-GB" sz="1800" dirty="0" err="1">
                <a:effectLst/>
                <a:latin typeface="ArialMT"/>
              </a:rPr>
              <a:t>veicot</a:t>
            </a:r>
            <a:r>
              <a:rPr lang="en-GB" sz="1800" dirty="0">
                <a:effectLst/>
                <a:latin typeface="ArialMT"/>
              </a:rPr>
              <a:t> </a:t>
            </a:r>
            <a:r>
              <a:rPr lang="en-GB" sz="1800" dirty="0" err="1">
                <a:effectLst/>
                <a:latin typeface="ArialMT"/>
              </a:rPr>
              <a:t>fiziskas</a:t>
            </a:r>
            <a:r>
              <a:rPr lang="en-GB" sz="1800" dirty="0">
                <a:effectLst/>
                <a:latin typeface="ArialMT"/>
              </a:rPr>
              <a:t> </a:t>
            </a:r>
            <a:r>
              <a:rPr lang="en-GB" sz="1800" dirty="0" err="1">
                <a:effectLst/>
                <a:latin typeface="ArialMT"/>
              </a:rPr>
              <a:t>aktivitātes</a:t>
            </a:r>
            <a:r>
              <a:rPr lang="en-GB" sz="1800" dirty="0">
                <a:latin typeface="ArialMT"/>
              </a:rPr>
              <a:t>.</a:t>
            </a:r>
          </a:p>
          <a:p>
            <a:pPr algn="ctr"/>
            <a:r>
              <a:rPr lang="en-GB" sz="1800" dirty="0" err="1">
                <a:latin typeface="ArialMT"/>
              </a:rPr>
              <a:t>Iesildīšanās</a:t>
            </a:r>
            <a:r>
              <a:rPr lang="en-GB" sz="1800" dirty="0">
                <a:latin typeface="ArialMT"/>
              </a:rPr>
              <a:t> un </a:t>
            </a:r>
            <a:r>
              <a:rPr lang="en-GB" sz="1800" dirty="0" err="1">
                <a:latin typeface="ArialMT"/>
              </a:rPr>
              <a:t>atsildīšanās</a:t>
            </a:r>
            <a:r>
              <a:rPr lang="en-GB" sz="1800" dirty="0">
                <a:latin typeface="ArialMT"/>
              </a:rPr>
              <a:t> </a:t>
            </a:r>
            <a:r>
              <a:rPr lang="en-GB" sz="1800" dirty="0" err="1">
                <a:latin typeface="ArialMT"/>
              </a:rPr>
              <a:t>vingrinājumu</a:t>
            </a:r>
            <a:r>
              <a:rPr lang="en-GB" sz="1800" dirty="0">
                <a:latin typeface="ArialMT"/>
              </a:rPr>
              <a:t> </a:t>
            </a:r>
            <a:r>
              <a:rPr lang="en-GB" sz="1800" dirty="0" err="1">
                <a:latin typeface="ArialMT"/>
              </a:rPr>
              <a:t>nozīmīgums</a:t>
            </a:r>
            <a:r>
              <a:rPr lang="en-GB" sz="1800" dirty="0">
                <a:latin typeface="ArialMT"/>
              </a:rPr>
              <a:t> </a:t>
            </a:r>
            <a:r>
              <a:rPr lang="en-GB" sz="1800" dirty="0" err="1">
                <a:latin typeface="ArialMT"/>
              </a:rPr>
              <a:t>sporta</a:t>
            </a:r>
            <a:r>
              <a:rPr lang="en-GB" sz="1800" dirty="0">
                <a:latin typeface="ArialMT"/>
              </a:rPr>
              <a:t> </a:t>
            </a:r>
            <a:r>
              <a:rPr lang="en-GB" sz="1800" dirty="0" err="1">
                <a:latin typeface="ArialMT"/>
              </a:rPr>
              <a:t>stundās</a:t>
            </a:r>
            <a:r>
              <a:rPr lang="en-GB" sz="1800" dirty="0">
                <a:latin typeface="ArialMT"/>
              </a:rPr>
              <a:t>.</a:t>
            </a:r>
          </a:p>
          <a:p>
            <a:pPr algn="ctr"/>
            <a:r>
              <a:rPr lang="en-GB" sz="1800" dirty="0" err="1">
                <a:latin typeface="ArialMT"/>
              </a:rPr>
              <a:t>Vingrinājumu</a:t>
            </a:r>
            <a:r>
              <a:rPr lang="en-GB" sz="1800" dirty="0">
                <a:latin typeface="ArialMT"/>
              </a:rPr>
              <a:t> </a:t>
            </a:r>
            <a:r>
              <a:rPr lang="en-GB" sz="1800" dirty="0" err="1">
                <a:latin typeface="ArialMT"/>
              </a:rPr>
              <a:t>pareiza</a:t>
            </a:r>
            <a:r>
              <a:rPr lang="en-GB" sz="1800" dirty="0">
                <a:latin typeface="ArialMT"/>
              </a:rPr>
              <a:t> </a:t>
            </a:r>
            <a:r>
              <a:rPr lang="en-GB" sz="1800" dirty="0" err="1">
                <a:latin typeface="ArialMT"/>
              </a:rPr>
              <a:t>izpilde</a:t>
            </a:r>
            <a:r>
              <a:rPr lang="en-GB" sz="1800" dirty="0">
                <a:latin typeface="ArialMT"/>
              </a:rPr>
              <a:t>.</a:t>
            </a:r>
          </a:p>
          <a:p>
            <a:pPr algn="ctr"/>
            <a:endParaRPr lang="en-GB" sz="1800" dirty="0">
              <a:latin typeface="ArialMT"/>
            </a:endParaRPr>
          </a:p>
          <a:p>
            <a:pPr algn="ctr"/>
            <a:r>
              <a:rPr lang="en-GB" sz="1800" dirty="0">
                <a:effectLst/>
                <a:latin typeface="ArialMT"/>
              </a:rPr>
              <a:t> </a:t>
            </a:r>
            <a:endParaRPr lang="en-GB" sz="1600" dirty="0"/>
          </a:p>
          <a:p>
            <a:pPr algn="ctr"/>
            <a:endParaRPr lang="en-LV" sz="1800" dirty="0"/>
          </a:p>
        </p:txBody>
      </p:sp>
      <p:sp>
        <p:nvSpPr>
          <p:cNvPr id="28" name="Freeform: Shape 14">
            <a:extLst>
              <a:ext uri="{FF2B5EF4-FFF2-40B4-BE49-F238E27FC236}">
                <a16:creationId xmlns:a16="http://schemas.microsoft.com/office/drawing/2014/main" id="{D8C80CA7-02AB-D501-04CC-B06EAB6F8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6214278"/>
            <a:ext cx="8077200" cy="45720"/>
          </a:xfrm>
          <a:custGeom>
            <a:avLst/>
            <a:gdLst>
              <a:gd name="connsiteX0" fmla="*/ 0 w 8077200"/>
              <a:gd name="connsiteY0" fmla="*/ 0 h 45720"/>
              <a:gd name="connsiteX1" fmla="*/ 5005652 w 8077200"/>
              <a:gd name="connsiteY1" fmla="*/ 0 h 45720"/>
              <a:gd name="connsiteX2" fmla="*/ 5021183 w 8077200"/>
              <a:gd name="connsiteY2" fmla="*/ 0 h 45720"/>
              <a:gd name="connsiteX3" fmla="*/ 8077200 w 8077200"/>
              <a:gd name="connsiteY3" fmla="*/ 0 h 45720"/>
              <a:gd name="connsiteX4" fmla="*/ 8077200 w 8077200"/>
              <a:gd name="connsiteY4" fmla="*/ 45720 h 45720"/>
              <a:gd name="connsiteX5" fmla="*/ 6144298 w 8077200"/>
              <a:gd name="connsiteY5" fmla="*/ 45720 h 45720"/>
              <a:gd name="connsiteX6" fmla="*/ 6128767 w 8077200"/>
              <a:gd name="connsiteY6" fmla="*/ 45720 h 45720"/>
              <a:gd name="connsiteX7" fmla="*/ 1123115 w 8077200"/>
              <a:gd name="connsiteY7" fmla="*/ 45720 h 45720"/>
              <a:gd name="connsiteX8" fmla="*/ 1123115 w 8077200"/>
              <a:gd name="connsiteY8" fmla="*/ 45719 h 45720"/>
              <a:gd name="connsiteX9" fmla="*/ 0 w 8077200"/>
              <a:gd name="connsiteY9" fmla="*/ 45719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7200" h="45720">
                <a:moveTo>
                  <a:pt x="0" y="0"/>
                </a:moveTo>
                <a:lnTo>
                  <a:pt x="5005652" y="0"/>
                </a:lnTo>
                <a:lnTo>
                  <a:pt x="5021183" y="0"/>
                </a:lnTo>
                <a:lnTo>
                  <a:pt x="8077200" y="0"/>
                </a:lnTo>
                <a:lnTo>
                  <a:pt x="8077200" y="45720"/>
                </a:lnTo>
                <a:lnTo>
                  <a:pt x="6144298" y="45720"/>
                </a:lnTo>
                <a:lnTo>
                  <a:pt x="6128767" y="45720"/>
                </a:lnTo>
                <a:lnTo>
                  <a:pt x="1123115" y="45720"/>
                </a:lnTo>
                <a:lnTo>
                  <a:pt x="112311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36A18AE0-D62B-F0FF-0037-9419DD08C4EC}"/>
              </a:ext>
            </a:extLst>
          </p:cNvPr>
          <p:cNvSpPr>
            <a:spLocks noGrp="1"/>
          </p:cNvSpPr>
          <p:nvPr>
            <p:ph type="sldNum" sz="quarter" idx="12"/>
          </p:nvPr>
        </p:nvSpPr>
        <p:spPr>
          <a:xfrm>
            <a:off x="11454317" y="6420414"/>
            <a:ext cx="637909" cy="365125"/>
          </a:xfrm>
        </p:spPr>
        <p:txBody>
          <a:bodyPr>
            <a:normAutofit/>
          </a:bodyPr>
          <a:lstStyle/>
          <a:p>
            <a:pPr>
              <a:spcAft>
                <a:spcPts val="600"/>
              </a:spcAft>
            </a:pPr>
            <a:fld id="{DFDF98CC-160E-494C-8C3C-8CDC5FA257DE}" type="slidenum">
              <a:rPr lang="en-US" smtClean="0"/>
              <a:pPr>
                <a:spcAft>
                  <a:spcPts val="600"/>
                </a:spcAft>
              </a:pPr>
              <a:t>3</a:t>
            </a:fld>
            <a:endParaRPr lang="en-US"/>
          </a:p>
        </p:txBody>
      </p:sp>
    </p:spTree>
    <p:extLst>
      <p:ext uri="{BB962C8B-B14F-4D97-AF65-F5344CB8AC3E}">
        <p14:creationId xmlns:p14="http://schemas.microsoft.com/office/powerpoint/2010/main" val="391020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CC54F8-F52C-D073-E6F7-B99B0E94E8A9}"/>
              </a:ext>
            </a:extLst>
          </p:cNvPr>
          <p:cNvSpPr>
            <a:spLocks noGrp="1"/>
          </p:cNvSpPr>
          <p:nvPr>
            <p:ph type="title"/>
          </p:nvPr>
        </p:nvSpPr>
        <p:spPr>
          <a:xfrm>
            <a:off x="517869" y="976160"/>
            <a:ext cx="11038027" cy="1463040"/>
          </a:xfrm>
        </p:spPr>
        <p:txBody>
          <a:bodyPr>
            <a:normAutofit/>
          </a:bodyPr>
          <a:lstStyle/>
          <a:p>
            <a:r>
              <a:rPr lang="en-LV" sz="4400" dirty="0"/>
              <a:t>Pulsa zonas</a:t>
            </a:r>
          </a:p>
        </p:txBody>
      </p:sp>
      <p:sp>
        <p:nvSpPr>
          <p:cNvPr id="13" name="Freeform: Shape 12">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69B8429-9417-E63D-A148-85C89E81E7FE}"/>
              </a:ext>
            </a:extLst>
          </p:cNvPr>
          <p:cNvSpPr>
            <a:spLocks noGrp="1"/>
          </p:cNvSpPr>
          <p:nvPr>
            <p:ph idx="1"/>
          </p:nvPr>
        </p:nvSpPr>
        <p:spPr>
          <a:xfrm>
            <a:off x="517869" y="2578608"/>
            <a:ext cx="11038027" cy="3767328"/>
          </a:xfrm>
        </p:spPr>
        <p:txBody>
          <a:bodyPr>
            <a:normAutofit/>
          </a:bodyPr>
          <a:lstStyle/>
          <a:p>
            <a:pPr marL="342900" indent="-342900">
              <a:buFont typeface="Arial" panose="020B0604020202020204" pitchFamily="34" charset="0"/>
              <a:buChar char="•"/>
            </a:pPr>
            <a:r>
              <a:rPr lang="en-LV" dirty="0"/>
              <a:t>Maksimālā  sirds darbības ātruma aprēķināšana</a:t>
            </a:r>
          </a:p>
          <a:p>
            <a:pPr marL="342900" indent="-342900">
              <a:buFont typeface="Arial" panose="020B0604020202020204" pitchFamily="34" charset="0"/>
              <a:buChar char="•"/>
            </a:pPr>
            <a:r>
              <a:rPr lang="en-LV" dirty="0"/>
              <a:t>Intensitātes zonas un to pielietojums</a:t>
            </a:r>
          </a:p>
          <a:p>
            <a:pPr marL="342900" indent="-342900">
              <a:buFont typeface="Arial" panose="020B0604020202020204" pitchFamily="34" charset="0"/>
              <a:buChar char="•"/>
            </a:pPr>
            <a:r>
              <a:rPr lang="en-LV" dirty="0"/>
              <a:t>Iesildīšanās un atsildīšanās nozīme</a:t>
            </a:r>
          </a:p>
          <a:p>
            <a:pPr marL="342900" indent="-342900">
              <a:buFont typeface="Arial" panose="020B0604020202020204" pitchFamily="34" charset="0"/>
              <a:buChar char="•"/>
            </a:pPr>
            <a:r>
              <a:rPr lang="en-LV" dirty="0"/>
              <a:t>Ātras iešanas ieguvumi un piemērotība</a:t>
            </a:r>
          </a:p>
          <a:p>
            <a:pPr marL="342900" indent="-342900">
              <a:buFont typeface="Arial" panose="020B0604020202020204" pitchFamily="34" charset="0"/>
              <a:buChar char="•"/>
            </a:pPr>
            <a:r>
              <a:rPr lang="en-LV" dirty="0"/>
              <a:t>Pulsa zonu fizioloģiskā nozīme</a:t>
            </a:r>
          </a:p>
          <a:p>
            <a:pPr marL="342900" indent="-342900">
              <a:buFont typeface="Arial" panose="020B0604020202020204" pitchFamily="34" charset="0"/>
              <a:buChar char="•"/>
            </a:pPr>
            <a:r>
              <a:rPr lang="en-LV" dirty="0"/>
              <a:t>Pulsa zonu aprēķināšana</a:t>
            </a:r>
          </a:p>
        </p:txBody>
      </p:sp>
      <p:sp>
        <p:nvSpPr>
          <p:cNvPr id="4" name="Date Placeholder 3">
            <a:extLst>
              <a:ext uri="{FF2B5EF4-FFF2-40B4-BE49-F238E27FC236}">
                <a16:creationId xmlns:a16="http://schemas.microsoft.com/office/drawing/2014/main" id="{8FEDEF65-AA37-C63D-3410-9685DDDC7C25}"/>
              </a:ext>
            </a:extLst>
          </p:cNvPr>
          <p:cNvSpPr>
            <a:spLocks noGrp="1"/>
          </p:cNvSpPr>
          <p:nvPr>
            <p:ph type="dt" sz="half" idx="10"/>
          </p:nvPr>
        </p:nvSpPr>
        <p:spPr>
          <a:xfrm>
            <a:off x="517870" y="6420414"/>
            <a:ext cx="2743200" cy="365125"/>
          </a:xfrm>
        </p:spPr>
        <p:txBody>
          <a:bodyPr>
            <a:normAutofit/>
          </a:bodyPr>
          <a:lstStyle/>
          <a:p>
            <a:pPr>
              <a:spcAft>
                <a:spcPts val="600"/>
              </a:spcAft>
            </a:pPr>
            <a:r>
              <a:rPr lang="en-US" dirty="0"/>
              <a:t> </a:t>
            </a:r>
          </a:p>
        </p:txBody>
      </p:sp>
      <p:sp>
        <p:nvSpPr>
          <p:cNvPr id="6" name="Slide Number Placeholder 5">
            <a:extLst>
              <a:ext uri="{FF2B5EF4-FFF2-40B4-BE49-F238E27FC236}">
                <a16:creationId xmlns:a16="http://schemas.microsoft.com/office/drawing/2014/main" id="{EBAF4FAA-5666-2FC8-DFDD-83219B6859A8}"/>
              </a:ext>
            </a:extLst>
          </p:cNvPr>
          <p:cNvSpPr>
            <a:spLocks noGrp="1"/>
          </p:cNvSpPr>
          <p:nvPr>
            <p:ph type="sldNum" sz="quarter" idx="12"/>
          </p:nvPr>
        </p:nvSpPr>
        <p:spPr>
          <a:xfrm>
            <a:off x="11454317" y="6420414"/>
            <a:ext cx="637909" cy="365125"/>
          </a:xfrm>
        </p:spPr>
        <p:txBody>
          <a:bodyPr>
            <a:normAutofit/>
          </a:bodyPr>
          <a:lstStyle/>
          <a:p>
            <a:pPr>
              <a:spcAft>
                <a:spcPts val="600"/>
              </a:spcAft>
            </a:pPr>
            <a:fld id="{DFDF98CC-160E-494C-8C3C-8CDC5FA257DE}" type="slidenum">
              <a:rPr lang="en-US" smtClean="0"/>
              <a:pPr>
                <a:spcAft>
                  <a:spcPts val="600"/>
                </a:spcAft>
              </a:pPr>
              <a:t>4</a:t>
            </a:fld>
            <a:endParaRPr lang="en-US"/>
          </a:p>
        </p:txBody>
      </p:sp>
    </p:spTree>
    <p:extLst>
      <p:ext uri="{BB962C8B-B14F-4D97-AF65-F5344CB8AC3E}">
        <p14:creationId xmlns:p14="http://schemas.microsoft.com/office/powerpoint/2010/main" val="134255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652243-DACE-0F2B-58A3-0BE919FC8453}"/>
              </a:ext>
            </a:extLst>
          </p:cNvPr>
          <p:cNvSpPr>
            <a:spLocks noGrp="1"/>
          </p:cNvSpPr>
          <p:nvPr>
            <p:ph type="title"/>
          </p:nvPr>
        </p:nvSpPr>
        <p:spPr>
          <a:xfrm>
            <a:off x="517868" y="976160"/>
            <a:ext cx="8686800" cy="1463040"/>
          </a:xfrm>
        </p:spPr>
        <p:txBody>
          <a:bodyPr>
            <a:normAutofit/>
          </a:bodyPr>
          <a:lstStyle/>
          <a:p>
            <a:pPr algn="ctr"/>
            <a:r>
              <a:rPr lang="en-LV" sz="4400" dirty="0"/>
              <a:t>Darbs Grupās</a:t>
            </a:r>
          </a:p>
        </p:txBody>
      </p:sp>
      <p:sp>
        <p:nvSpPr>
          <p:cNvPr id="13" name="Rectangle 12">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198986-D2EB-1B94-7DBA-C39C0177789F}"/>
              </a:ext>
            </a:extLst>
          </p:cNvPr>
          <p:cNvSpPr>
            <a:spLocks noGrp="1"/>
          </p:cNvSpPr>
          <p:nvPr>
            <p:ph idx="1"/>
          </p:nvPr>
        </p:nvSpPr>
        <p:spPr>
          <a:xfrm>
            <a:off x="517867" y="2439200"/>
            <a:ext cx="10256149" cy="3906736"/>
          </a:xfrm>
        </p:spPr>
        <p:txBody>
          <a:bodyPr>
            <a:normAutofit fontScale="70000" lnSpcReduction="20000"/>
          </a:bodyPr>
          <a:lstStyle/>
          <a:p>
            <a:r>
              <a:rPr lang="en-LV" sz="2400" dirty="0"/>
              <a:t>Paredzētais laiks 30min.</a:t>
            </a:r>
          </a:p>
          <a:p>
            <a:endParaRPr lang="en-LV" sz="2400" dirty="0"/>
          </a:p>
          <a:p>
            <a:pPr marL="285750" indent="-285750">
              <a:buFont typeface="Arial" panose="020B0604020202020204" pitchFamily="34" charset="0"/>
              <a:buChar char="•"/>
            </a:pPr>
            <a:r>
              <a:rPr lang="en-LV" sz="2400" dirty="0"/>
              <a:t>Aprēķināt maksimālo pulsu</a:t>
            </a:r>
          </a:p>
          <a:p>
            <a:pPr marL="285750" indent="-285750">
              <a:buFont typeface="Arial" panose="020B0604020202020204" pitchFamily="34" charset="0"/>
              <a:buChar char="•"/>
            </a:pPr>
            <a:r>
              <a:rPr lang="en-LV" sz="2400" dirty="0"/>
              <a:t>Izvēlēties piemērotāko sportošanas  intensitātes zonu</a:t>
            </a:r>
          </a:p>
          <a:p>
            <a:pPr marL="285750" indent="-285750">
              <a:buFont typeface="Arial" panose="020B0604020202020204" pitchFamily="34" charset="0"/>
              <a:buChar char="•"/>
            </a:pPr>
            <a:r>
              <a:rPr lang="en-GB" sz="2400" dirty="0"/>
              <a:t>A</a:t>
            </a:r>
            <a:r>
              <a:rPr lang="en-LV" sz="2400" dirty="0"/>
              <a:t>prēķināt  apakšējo un augšējo pulsu -</a:t>
            </a:r>
            <a:r>
              <a:rPr lang="en-LV" sz="2400" b="1" dirty="0"/>
              <a:t>    </a:t>
            </a:r>
            <a:r>
              <a:rPr lang="en-LV" sz="2400" b="1" u="sng" dirty="0"/>
              <a:t>nelielai </a:t>
            </a:r>
            <a:r>
              <a:rPr lang="en-LV" sz="2400" dirty="0"/>
              <a:t>slodzes intensitātes sportošanai? ( 50%-60% )</a:t>
            </a:r>
          </a:p>
          <a:p>
            <a:pPr marL="285750" indent="-285750">
              <a:buFont typeface="Arial" panose="020B0604020202020204" pitchFamily="34" charset="0"/>
              <a:buChar char="•"/>
            </a:pPr>
            <a:r>
              <a:rPr lang="en-LV" sz="2400" dirty="0"/>
              <a:t>Izvēlēties sporta nodarbību</a:t>
            </a:r>
          </a:p>
          <a:p>
            <a:br>
              <a:rPr lang="en-LV" sz="1800" dirty="0"/>
            </a:br>
            <a:endParaRPr lang="en-LV" sz="1800" dirty="0"/>
          </a:p>
          <a:p>
            <a:pPr marL="285750" indent="-285750">
              <a:buFont typeface="Arial" panose="020B0604020202020204" pitchFamily="34" charset="0"/>
              <a:buChar char="•"/>
            </a:pPr>
            <a:endParaRPr lang="en-LV" sz="1800" dirty="0"/>
          </a:p>
          <a:p>
            <a:endParaRPr lang="en-LV" sz="1800" dirty="0"/>
          </a:p>
          <a:p>
            <a:r>
              <a:rPr lang="en-LV" sz="1800" dirty="0"/>
              <a:t> </a:t>
            </a:r>
          </a:p>
        </p:txBody>
      </p:sp>
      <p:sp>
        <p:nvSpPr>
          <p:cNvPr id="6" name="Slide Number Placeholder 5">
            <a:extLst>
              <a:ext uri="{FF2B5EF4-FFF2-40B4-BE49-F238E27FC236}">
                <a16:creationId xmlns:a16="http://schemas.microsoft.com/office/drawing/2014/main" id="{C5322551-DA66-95AA-440B-91C009A9FB9D}"/>
              </a:ext>
            </a:extLst>
          </p:cNvPr>
          <p:cNvSpPr>
            <a:spLocks noGrp="1"/>
          </p:cNvSpPr>
          <p:nvPr>
            <p:ph type="sldNum" sz="quarter" idx="12"/>
          </p:nvPr>
        </p:nvSpPr>
        <p:spPr>
          <a:xfrm>
            <a:off x="11454317" y="6420414"/>
            <a:ext cx="637909" cy="365125"/>
          </a:xfrm>
        </p:spPr>
        <p:txBody>
          <a:bodyPr>
            <a:normAutofit/>
          </a:bodyPr>
          <a:lstStyle/>
          <a:p>
            <a:pPr>
              <a:spcAft>
                <a:spcPts val="600"/>
              </a:spcAft>
            </a:pPr>
            <a:fld id="{DFDF98CC-160E-494C-8C3C-8CDC5FA257DE}" type="slidenum">
              <a:rPr lang="en-US" smtClean="0"/>
              <a:pPr>
                <a:spcAft>
                  <a:spcPts val="600"/>
                </a:spcAft>
              </a:pPr>
              <a:t>5</a:t>
            </a:fld>
            <a:endParaRPr lang="en-US"/>
          </a:p>
        </p:txBody>
      </p:sp>
    </p:spTree>
    <p:extLst>
      <p:ext uri="{BB962C8B-B14F-4D97-AF65-F5344CB8AC3E}">
        <p14:creationId xmlns:p14="http://schemas.microsoft.com/office/powerpoint/2010/main" val="17664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84393A-8EE4-2449-A95C-7A97558F996C}"/>
              </a:ext>
            </a:extLst>
          </p:cNvPr>
          <p:cNvSpPr>
            <a:spLocks noGrp="1"/>
          </p:cNvSpPr>
          <p:nvPr>
            <p:ph type="title"/>
          </p:nvPr>
        </p:nvSpPr>
        <p:spPr>
          <a:xfrm>
            <a:off x="517868" y="976160"/>
            <a:ext cx="8686800" cy="1463040"/>
          </a:xfrm>
        </p:spPr>
        <p:txBody>
          <a:bodyPr>
            <a:normAutofit/>
          </a:bodyPr>
          <a:lstStyle/>
          <a:p>
            <a:pPr algn="ctr"/>
            <a:r>
              <a:rPr lang="en-LV" sz="4400" dirty="0"/>
              <a:t>Dinamiskās iesildīšanās vingrinājumi</a:t>
            </a:r>
          </a:p>
        </p:txBody>
      </p:sp>
      <p:sp>
        <p:nvSpPr>
          <p:cNvPr id="13" name="Rectangle 12">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FA3344-E7A0-6D93-A177-FE73DDBD31CD}"/>
              </a:ext>
            </a:extLst>
          </p:cNvPr>
          <p:cNvSpPr>
            <a:spLocks noGrp="1"/>
          </p:cNvSpPr>
          <p:nvPr>
            <p:ph idx="1"/>
          </p:nvPr>
        </p:nvSpPr>
        <p:spPr>
          <a:xfrm>
            <a:off x="517870" y="2578608"/>
            <a:ext cx="8686800" cy="3767328"/>
          </a:xfrm>
        </p:spPr>
        <p:txBody>
          <a:bodyPr>
            <a:normAutofit/>
          </a:bodyPr>
          <a:lstStyle/>
          <a:p>
            <a:r>
              <a:rPr lang="lv-LV" sz="1600" dirty="0">
                <a:solidFill>
                  <a:srgbClr val="0D0D0D"/>
                </a:solidFill>
                <a:highlight>
                  <a:srgbClr val="FFFFFF"/>
                </a:highlight>
                <a:latin typeface="Söhne"/>
              </a:rPr>
              <a:t>Dinamiskā iesildīšanās ietver aktīvu kustību, kas pakāpeniski paātrina sirds darbību un iesilda muskuļus, uzlabo kustību amplitūdu un sagatavo ķermeni fiziskām aktivitātēm. </a:t>
            </a:r>
          </a:p>
          <a:p>
            <a:endParaRPr lang="lv-LV" sz="1600" dirty="0">
              <a:solidFill>
                <a:srgbClr val="0D0D0D"/>
              </a:solidFill>
              <a:highlight>
                <a:srgbClr val="FFFFFF"/>
              </a:highlight>
              <a:latin typeface="Söhne"/>
            </a:endParaRPr>
          </a:p>
          <a:p>
            <a:r>
              <a:rPr lang="lv-LV" sz="1600" dirty="0">
                <a:solidFill>
                  <a:srgbClr val="0D0D0D"/>
                </a:solidFill>
                <a:highlight>
                  <a:srgbClr val="FFFFFF"/>
                </a:highlight>
                <a:latin typeface="Söhne"/>
              </a:rPr>
              <a:t>Dinamiskās iesildīšanās priekšrocības :</a:t>
            </a:r>
          </a:p>
          <a:p>
            <a:pPr marL="285750" indent="-285750">
              <a:buFont typeface="Arial" panose="020B0604020202020204" pitchFamily="34" charset="0"/>
              <a:buChar char="•"/>
            </a:pPr>
            <a:r>
              <a:rPr lang="lv-LV" sz="1600" dirty="0">
                <a:solidFill>
                  <a:srgbClr val="0D0D0D"/>
                </a:solidFill>
                <a:highlight>
                  <a:srgbClr val="FFFFFF"/>
                </a:highlight>
                <a:latin typeface="Söhne"/>
              </a:rPr>
              <a:t>Samazina traumu risku</a:t>
            </a:r>
          </a:p>
          <a:p>
            <a:pPr marL="285750" indent="-285750">
              <a:buFont typeface="Arial" panose="020B0604020202020204" pitchFamily="34" charset="0"/>
              <a:buChar char="•"/>
            </a:pPr>
            <a:r>
              <a:rPr lang="lv-LV" sz="1600" dirty="0">
                <a:solidFill>
                  <a:srgbClr val="0D0D0D"/>
                </a:solidFill>
                <a:highlight>
                  <a:srgbClr val="FFFFFF"/>
                </a:highlight>
                <a:latin typeface="Söhne"/>
              </a:rPr>
              <a:t>Uzlabojas muskuļu efektivitāte</a:t>
            </a:r>
          </a:p>
          <a:p>
            <a:pPr marL="285750" indent="-285750">
              <a:buFont typeface="Arial" panose="020B0604020202020204" pitchFamily="34" charset="0"/>
              <a:buChar char="•"/>
            </a:pPr>
            <a:r>
              <a:rPr lang="lv-LV" sz="1600" dirty="0">
                <a:solidFill>
                  <a:srgbClr val="0D0D0D"/>
                </a:solidFill>
                <a:highlight>
                  <a:srgbClr val="FFFFFF"/>
                </a:highlight>
                <a:latin typeface="Söhne"/>
              </a:rPr>
              <a:t>Uzlabojas kustību </a:t>
            </a:r>
            <a:r>
              <a:rPr lang="lv-LV" sz="1600" dirty="0" err="1">
                <a:solidFill>
                  <a:srgbClr val="0D0D0D"/>
                </a:solidFill>
                <a:highlight>
                  <a:srgbClr val="FFFFFF"/>
                </a:highlight>
                <a:latin typeface="Söhne"/>
              </a:rPr>
              <a:t>kordinācija</a:t>
            </a:r>
            <a:r>
              <a:rPr lang="lv-LV" sz="1600" dirty="0">
                <a:solidFill>
                  <a:srgbClr val="0D0D0D"/>
                </a:solidFill>
                <a:highlight>
                  <a:srgbClr val="FFFFFF"/>
                </a:highlight>
                <a:latin typeface="Söhne"/>
              </a:rPr>
              <a:t> un lokanība</a:t>
            </a:r>
          </a:p>
          <a:p>
            <a:pPr marL="285750" indent="-285750">
              <a:buFont typeface="Arial" panose="020B0604020202020204" pitchFamily="34" charset="0"/>
              <a:buChar char="•"/>
            </a:pPr>
            <a:endParaRPr lang="lv-LV" sz="1600" dirty="0">
              <a:solidFill>
                <a:srgbClr val="0D0D0D"/>
              </a:solidFill>
              <a:highlight>
                <a:srgbClr val="FFFFFF"/>
              </a:highlight>
              <a:latin typeface="Söhne"/>
            </a:endParaRPr>
          </a:p>
          <a:p>
            <a:r>
              <a:rPr lang="lv-LV" sz="1600" b="0" i="0" dirty="0">
                <a:solidFill>
                  <a:srgbClr val="0D0D0D"/>
                </a:solidFill>
                <a:effectLst/>
                <a:highlight>
                  <a:srgbClr val="FFFFFF"/>
                </a:highlight>
                <a:latin typeface="Söhne"/>
              </a:rPr>
              <a:t> </a:t>
            </a:r>
          </a:p>
          <a:p>
            <a:endParaRPr lang="lv-LV" sz="1600" dirty="0">
              <a:solidFill>
                <a:srgbClr val="0D0D0D"/>
              </a:solidFill>
              <a:highlight>
                <a:srgbClr val="FFFFFF"/>
              </a:highlight>
              <a:latin typeface="Söhne"/>
            </a:endParaRPr>
          </a:p>
          <a:p>
            <a:endParaRPr lang="en-LV" sz="1800" dirty="0"/>
          </a:p>
        </p:txBody>
      </p:sp>
      <p:sp>
        <p:nvSpPr>
          <p:cNvPr id="6" name="Slide Number Placeholder 5">
            <a:extLst>
              <a:ext uri="{FF2B5EF4-FFF2-40B4-BE49-F238E27FC236}">
                <a16:creationId xmlns:a16="http://schemas.microsoft.com/office/drawing/2014/main" id="{B503274A-C6F9-4098-EB67-FED93AC21F64}"/>
              </a:ext>
            </a:extLst>
          </p:cNvPr>
          <p:cNvSpPr>
            <a:spLocks noGrp="1"/>
          </p:cNvSpPr>
          <p:nvPr>
            <p:ph type="sldNum" sz="quarter" idx="12"/>
          </p:nvPr>
        </p:nvSpPr>
        <p:spPr>
          <a:xfrm>
            <a:off x="11454317" y="6420414"/>
            <a:ext cx="637909" cy="365125"/>
          </a:xfrm>
        </p:spPr>
        <p:txBody>
          <a:bodyPr>
            <a:normAutofit/>
          </a:bodyPr>
          <a:lstStyle/>
          <a:p>
            <a:pPr>
              <a:spcAft>
                <a:spcPts val="600"/>
              </a:spcAft>
            </a:pPr>
            <a:fld id="{DFDF98CC-160E-494C-8C3C-8CDC5FA257DE}" type="slidenum">
              <a:rPr lang="en-US" smtClean="0"/>
              <a:pPr>
                <a:spcAft>
                  <a:spcPts val="600"/>
                </a:spcAft>
              </a:pPr>
              <a:t>6</a:t>
            </a:fld>
            <a:endParaRPr lang="en-US"/>
          </a:p>
        </p:txBody>
      </p:sp>
    </p:spTree>
    <p:extLst>
      <p:ext uri="{BB962C8B-B14F-4D97-AF65-F5344CB8AC3E}">
        <p14:creationId xmlns:p14="http://schemas.microsoft.com/office/powerpoint/2010/main" val="3752105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DF9759-DA0A-DF25-EDDC-377FA950ADEF}"/>
              </a:ext>
            </a:extLst>
          </p:cNvPr>
          <p:cNvSpPr>
            <a:spLocks noGrp="1"/>
          </p:cNvSpPr>
          <p:nvPr>
            <p:ph type="title"/>
          </p:nvPr>
        </p:nvSpPr>
        <p:spPr>
          <a:xfrm>
            <a:off x="517868" y="976160"/>
            <a:ext cx="8686800" cy="1463040"/>
          </a:xfrm>
        </p:spPr>
        <p:txBody>
          <a:bodyPr>
            <a:normAutofit/>
          </a:bodyPr>
          <a:lstStyle/>
          <a:p>
            <a:pPr algn="ctr"/>
            <a:r>
              <a:rPr lang="en-LV" sz="4400" dirty="0"/>
              <a:t>Apļa treniņš</a:t>
            </a:r>
            <a:br>
              <a:rPr lang="en-LV" sz="4400" dirty="0"/>
            </a:br>
            <a:r>
              <a:rPr lang="en-LV" sz="4400" dirty="0"/>
              <a:t>“Darbs Grupās”</a:t>
            </a:r>
          </a:p>
        </p:txBody>
      </p:sp>
      <p:sp>
        <p:nvSpPr>
          <p:cNvPr id="13" name="Rectangle 12">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128688-9F8B-7551-ACCF-C1BE7402FB4F}"/>
              </a:ext>
            </a:extLst>
          </p:cNvPr>
          <p:cNvSpPr>
            <a:spLocks noGrp="1"/>
          </p:cNvSpPr>
          <p:nvPr>
            <p:ph idx="1"/>
          </p:nvPr>
        </p:nvSpPr>
        <p:spPr>
          <a:xfrm>
            <a:off x="517870" y="2578607"/>
            <a:ext cx="9381504" cy="4206931"/>
          </a:xfrm>
        </p:spPr>
        <p:txBody>
          <a:bodyPr>
            <a:normAutofit lnSpcReduction="10000"/>
          </a:bodyPr>
          <a:lstStyle/>
          <a:p>
            <a:pPr algn="ctr"/>
            <a:r>
              <a:rPr lang="en-LV" sz="1800" b="1" u="sng" dirty="0"/>
              <a:t>12 vingrinājumu Apļa treniņš:</a:t>
            </a:r>
          </a:p>
          <a:p>
            <a:pPr algn="ctr"/>
            <a:r>
              <a:rPr lang="en-LV" sz="1800" dirty="0"/>
              <a:t>2-3 vingrinājumi ķermeņa augšdaļai</a:t>
            </a:r>
          </a:p>
          <a:p>
            <a:pPr algn="ctr"/>
            <a:r>
              <a:rPr lang="en-LV" sz="1800" dirty="0"/>
              <a:t>2-3 vingrinājumi kājām</a:t>
            </a:r>
          </a:p>
          <a:p>
            <a:pPr algn="ctr"/>
            <a:r>
              <a:rPr lang="en-LV" sz="1800" dirty="0"/>
              <a:t>1-2 kardio vingrinājums</a:t>
            </a:r>
          </a:p>
          <a:p>
            <a:pPr algn="ctr"/>
            <a:r>
              <a:rPr lang="en-LV" sz="1800" dirty="0"/>
              <a:t>1-2 vēdera presītes</a:t>
            </a:r>
          </a:p>
          <a:p>
            <a:pPr algn="ctr"/>
            <a:r>
              <a:rPr lang="en-LV" sz="1800" dirty="0"/>
              <a:t>1-2 muguras presītes</a:t>
            </a:r>
          </a:p>
          <a:p>
            <a:pPr algn="ctr"/>
            <a:r>
              <a:rPr lang="en-LV" sz="1800" dirty="0"/>
              <a:t>Vingrinājumu izpildes laiks 30 sekundes, atpūta 15 sekundes. </a:t>
            </a:r>
          </a:p>
          <a:p>
            <a:pPr algn="ctr"/>
            <a:r>
              <a:rPr lang="en-LV" sz="1800" dirty="0"/>
              <a:t>Izpilda 2 apļus</a:t>
            </a:r>
          </a:p>
          <a:p>
            <a:pPr algn="ctr"/>
            <a:endParaRPr lang="en-LV" sz="1800" dirty="0"/>
          </a:p>
          <a:p>
            <a:r>
              <a:rPr lang="en-LV" sz="1800" dirty="0"/>
              <a:t> </a:t>
            </a:r>
          </a:p>
          <a:p>
            <a:pPr algn="ctr"/>
            <a:endParaRPr lang="en-LV" sz="1800" dirty="0"/>
          </a:p>
        </p:txBody>
      </p:sp>
      <p:sp>
        <p:nvSpPr>
          <p:cNvPr id="6" name="Slide Number Placeholder 5">
            <a:extLst>
              <a:ext uri="{FF2B5EF4-FFF2-40B4-BE49-F238E27FC236}">
                <a16:creationId xmlns:a16="http://schemas.microsoft.com/office/drawing/2014/main" id="{DDA71ECD-1CF3-80A7-5DD8-920C6F46C024}"/>
              </a:ext>
            </a:extLst>
          </p:cNvPr>
          <p:cNvSpPr>
            <a:spLocks noGrp="1"/>
          </p:cNvSpPr>
          <p:nvPr>
            <p:ph type="sldNum" sz="quarter" idx="12"/>
          </p:nvPr>
        </p:nvSpPr>
        <p:spPr>
          <a:xfrm>
            <a:off x="11454317" y="6420414"/>
            <a:ext cx="637909" cy="365125"/>
          </a:xfrm>
        </p:spPr>
        <p:txBody>
          <a:bodyPr>
            <a:normAutofit/>
          </a:bodyPr>
          <a:lstStyle/>
          <a:p>
            <a:pPr>
              <a:spcAft>
                <a:spcPts val="600"/>
              </a:spcAft>
            </a:pPr>
            <a:fld id="{DFDF98CC-160E-494C-8C3C-8CDC5FA257DE}" type="slidenum">
              <a:rPr lang="en-US" smtClean="0"/>
              <a:pPr>
                <a:spcAft>
                  <a:spcPts val="600"/>
                </a:spcAft>
              </a:pPr>
              <a:t>7</a:t>
            </a:fld>
            <a:endParaRPr lang="en-US"/>
          </a:p>
        </p:txBody>
      </p:sp>
    </p:spTree>
    <p:extLst>
      <p:ext uri="{BB962C8B-B14F-4D97-AF65-F5344CB8AC3E}">
        <p14:creationId xmlns:p14="http://schemas.microsoft.com/office/powerpoint/2010/main" val="110802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CADA02-0048-F40C-623E-AF90AAC985E6}"/>
              </a:ext>
            </a:extLst>
          </p:cNvPr>
          <p:cNvSpPr>
            <a:spLocks noGrp="1"/>
          </p:cNvSpPr>
          <p:nvPr>
            <p:ph type="title"/>
          </p:nvPr>
        </p:nvSpPr>
        <p:spPr>
          <a:xfrm>
            <a:off x="517867" y="976159"/>
            <a:ext cx="10316709" cy="1952425"/>
          </a:xfrm>
        </p:spPr>
        <p:txBody>
          <a:bodyPr>
            <a:normAutofit/>
          </a:bodyPr>
          <a:lstStyle/>
          <a:p>
            <a:pPr algn="ctr"/>
            <a:r>
              <a:rPr lang="en-LV" sz="2400" dirty="0"/>
              <a:t>11.klases Aerobikas priekšnesums.</a:t>
            </a:r>
            <a:br>
              <a:rPr lang="en-LV" sz="2400" dirty="0"/>
            </a:br>
            <a:r>
              <a:rPr lang="lv-LV"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Sacensībās klase piedalās ar  savu aerobikas izvēlētu deju, kuru skolēni veido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izvērtējot</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savas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dejošanas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spējas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un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prasmes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eksperimentē</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iztēlojas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savieno</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daudzveidīgus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elementus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ģenerē</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idejas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un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veido</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jaunus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deju</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zimējumus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Vienojas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par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kopīgu</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pašu</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modelētu</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deju</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LV"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Mūziku</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izvēlas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klase</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vienojas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Mūzika</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tikai</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latviešu</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dziesmas</a:t>
            </a:r>
            <a:r>
              <a:rPr lang="en-GB"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0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ilgums ir 3-5min.</a:t>
            </a:r>
            <a:endParaRPr lang="en-LV" sz="2000" dirty="0">
              <a:solidFill>
                <a:schemeClr val="tx1">
                  <a:alpha val="60000"/>
                </a:schemeClr>
              </a:solidFill>
            </a:endParaRPr>
          </a:p>
        </p:txBody>
      </p:sp>
      <p:sp>
        <p:nvSpPr>
          <p:cNvPr id="13" name="Rectangle 12">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1816B75-2D0C-F33D-C590-79F7D1BE941E}"/>
              </a:ext>
            </a:extLst>
          </p:cNvPr>
          <p:cNvSpPr>
            <a:spLocks noGrp="1"/>
          </p:cNvSpPr>
          <p:nvPr>
            <p:ph type="sldNum" sz="quarter" idx="12"/>
          </p:nvPr>
        </p:nvSpPr>
        <p:spPr>
          <a:xfrm>
            <a:off x="11454317" y="6420414"/>
            <a:ext cx="637909" cy="365125"/>
          </a:xfrm>
        </p:spPr>
        <p:txBody>
          <a:bodyPr>
            <a:normAutofit/>
          </a:bodyPr>
          <a:lstStyle/>
          <a:p>
            <a:pPr>
              <a:spcAft>
                <a:spcPts val="600"/>
              </a:spcAft>
            </a:pPr>
            <a:fld id="{DFDF98CC-160E-494C-8C3C-8CDC5FA257DE}" type="slidenum">
              <a:rPr lang="en-US" smtClean="0"/>
              <a:pPr>
                <a:spcAft>
                  <a:spcPts val="600"/>
                </a:spcAft>
              </a:pPr>
              <a:t>8</a:t>
            </a:fld>
            <a:endParaRPr lang="en-US"/>
          </a:p>
        </p:txBody>
      </p:sp>
      <p:pic>
        <p:nvPicPr>
          <p:cNvPr id="7" name="Content Placeholder 3">
            <a:extLst>
              <a:ext uri="{FF2B5EF4-FFF2-40B4-BE49-F238E27FC236}">
                <a16:creationId xmlns:a16="http://schemas.microsoft.com/office/drawing/2014/main" id="{8F892752-CACE-B636-74F5-F5CF28FE83BB}"/>
              </a:ext>
            </a:extLst>
          </p:cNvPr>
          <p:cNvPicPr>
            <a:picLocks noGrp="1" noChangeAspect="1"/>
          </p:cNvPicPr>
          <p:nvPr>
            <p:ph idx="1"/>
          </p:nvPr>
        </p:nvPicPr>
        <p:blipFill rotWithShape="1">
          <a:blip r:embed="rId2"/>
          <a:srcRect t="17516" r="1" b="25576"/>
          <a:stretch/>
        </p:blipFill>
        <p:spPr>
          <a:xfrm>
            <a:off x="517868" y="3123116"/>
            <a:ext cx="9674225" cy="3276556"/>
          </a:xfrm>
          <a:prstGeom prst="rect">
            <a:avLst/>
          </a:prstGeom>
        </p:spPr>
      </p:pic>
    </p:spTree>
    <p:extLst>
      <p:ext uri="{BB962C8B-B14F-4D97-AF65-F5344CB8AC3E}">
        <p14:creationId xmlns:p14="http://schemas.microsoft.com/office/powerpoint/2010/main" val="139314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30AC07-A20B-0B17-4D88-D85D3E2B1774}"/>
              </a:ext>
            </a:extLst>
          </p:cNvPr>
          <p:cNvSpPr>
            <a:spLocks noGrp="1"/>
          </p:cNvSpPr>
          <p:nvPr>
            <p:ph type="title"/>
          </p:nvPr>
        </p:nvSpPr>
        <p:spPr>
          <a:xfrm>
            <a:off x="517869" y="976160"/>
            <a:ext cx="11038027" cy="1463040"/>
          </a:xfrm>
        </p:spPr>
        <p:txBody>
          <a:bodyPr>
            <a:normAutofit/>
          </a:bodyPr>
          <a:lstStyle/>
          <a:p>
            <a:pPr algn="ctr"/>
            <a:r>
              <a:rPr lang="en-LV" sz="4400" dirty="0"/>
              <a:t>Daudzveidīgas sporta stundas</a:t>
            </a:r>
          </a:p>
        </p:txBody>
      </p:sp>
      <p:sp>
        <p:nvSpPr>
          <p:cNvPr id="13" name="Freeform: Shape 12">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D567EDF-BBF6-9C59-7136-AAAC78F701AB}"/>
              </a:ext>
            </a:extLst>
          </p:cNvPr>
          <p:cNvSpPr>
            <a:spLocks noGrp="1"/>
          </p:cNvSpPr>
          <p:nvPr>
            <p:ph idx="1"/>
          </p:nvPr>
        </p:nvSpPr>
        <p:spPr>
          <a:xfrm>
            <a:off x="517869" y="2578608"/>
            <a:ext cx="11038027" cy="3767328"/>
          </a:xfrm>
        </p:spPr>
        <p:txBody>
          <a:bodyPr>
            <a:normAutofit/>
          </a:bodyPr>
          <a:lstStyle/>
          <a:p>
            <a:pPr marL="342900" indent="-342900">
              <a:buFont typeface="Arial" panose="020B0604020202020204" pitchFamily="34" charset="0"/>
              <a:buChar char="•"/>
            </a:pPr>
            <a:r>
              <a:rPr lang="en-LV" dirty="0"/>
              <a:t>V</a:t>
            </a:r>
            <a:r>
              <a:rPr lang="en-GB" dirty="0" err="1"/>
              <a:t>i</a:t>
            </a:r>
            <a:r>
              <a:rPr lang="en-LV" dirty="0"/>
              <a:t>ngrošana – dziļo muskuļu stiprināšana, vēdra, muguras un plecu stiprinošie vingrinājumi.</a:t>
            </a:r>
          </a:p>
          <a:p>
            <a:pPr marL="342900" indent="-342900">
              <a:buFont typeface="Arial" panose="020B0604020202020204" pitchFamily="34" charset="0"/>
              <a:buChar char="•"/>
            </a:pPr>
            <a:r>
              <a:rPr lang="en-LV" dirty="0"/>
              <a:t>Apļa treniņš</a:t>
            </a:r>
          </a:p>
          <a:p>
            <a:pPr marL="342900" indent="-342900">
              <a:buFont typeface="Arial" panose="020B0604020202020204" pitchFamily="34" charset="0"/>
              <a:buChar char="•"/>
            </a:pPr>
            <a:r>
              <a:rPr lang="en-LV" dirty="0"/>
              <a:t>Dejošana – Vīnes Valsis, skolas deja,  “ Just Dance”</a:t>
            </a:r>
          </a:p>
          <a:p>
            <a:pPr marL="342900" indent="-342900">
              <a:buFont typeface="Arial" panose="020B0604020202020204" pitchFamily="34" charset="0"/>
              <a:buChar char="•"/>
            </a:pPr>
            <a:r>
              <a:rPr lang="en-LV" dirty="0"/>
              <a:t>Aerobika</a:t>
            </a:r>
          </a:p>
          <a:p>
            <a:pPr marL="342900" indent="-342900">
              <a:buFont typeface="Arial" panose="020B0604020202020204" pitchFamily="34" charset="0"/>
              <a:buChar char="•"/>
            </a:pPr>
            <a:r>
              <a:rPr lang="en-LV" dirty="0"/>
              <a:t>Joga</a:t>
            </a:r>
          </a:p>
          <a:p>
            <a:pPr marL="342900" indent="-342900">
              <a:buFont typeface="Arial" panose="020B0604020202020204" pitchFamily="34" charset="0"/>
              <a:buChar char="•"/>
            </a:pPr>
            <a:r>
              <a:rPr lang="en-LV" dirty="0"/>
              <a:t>Tabata</a:t>
            </a:r>
          </a:p>
          <a:p>
            <a:pPr marL="342900" indent="-342900">
              <a:buFont typeface="Arial" panose="020B0604020202020204" pitchFamily="34" charset="0"/>
              <a:buChar char="•"/>
            </a:pPr>
            <a:r>
              <a:rPr lang="en-LV" dirty="0"/>
              <a:t>Trenežieru zāle</a:t>
            </a:r>
          </a:p>
          <a:p>
            <a:pPr marL="342900" indent="-342900">
              <a:buFont typeface="Arial" panose="020B0604020202020204" pitchFamily="34" charset="0"/>
              <a:buChar char="•"/>
            </a:pPr>
            <a:endParaRPr lang="en-LV" dirty="0"/>
          </a:p>
          <a:p>
            <a:endParaRPr lang="en-LV" dirty="0"/>
          </a:p>
        </p:txBody>
      </p:sp>
      <p:sp>
        <p:nvSpPr>
          <p:cNvPr id="6" name="Slide Number Placeholder 5">
            <a:extLst>
              <a:ext uri="{FF2B5EF4-FFF2-40B4-BE49-F238E27FC236}">
                <a16:creationId xmlns:a16="http://schemas.microsoft.com/office/drawing/2014/main" id="{1BEC4475-BF9C-B074-0476-56BB7417B738}"/>
              </a:ext>
            </a:extLst>
          </p:cNvPr>
          <p:cNvSpPr>
            <a:spLocks noGrp="1"/>
          </p:cNvSpPr>
          <p:nvPr>
            <p:ph type="sldNum" sz="quarter" idx="12"/>
          </p:nvPr>
        </p:nvSpPr>
        <p:spPr>
          <a:xfrm>
            <a:off x="11454317" y="6420414"/>
            <a:ext cx="637909" cy="365125"/>
          </a:xfrm>
        </p:spPr>
        <p:txBody>
          <a:bodyPr>
            <a:normAutofit/>
          </a:bodyPr>
          <a:lstStyle/>
          <a:p>
            <a:pPr>
              <a:spcAft>
                <a:spcPts val="600"/>
              </a:spcAft>
            </a:pPr>
            <a:fld id="{DFDF98CC-160E-494C-8C3C-8CDC5FA257DE}" type="slidenum">
              <a:rPr lang="en-US" smtClean="0"/>
              <a:pPr>
                <a:spcAft>
                  <a:spcPts val="600"/>
                </a:spcAft>
              </a:pPr>
              <a:t>9</a:t>
            </a:fld>
            <a:endParaRPr lang="en-US"/>
          </a:p>
        </p:txBody>
      </p:sp>
    </p:spTree>
    <p:extLst>
      <p:ext uri="{BB962C8B-B14F-4D97-AF65-F5344CB8AC3E}">
        <p14:creationId xmlns:p14="http://schemas.microsoft.com/office/powerpoint/2010/main" val="4266378353"/>
      </p:ext>
    </p:extLst>
  </p:cSld>
  <p:clrMapOvr>
    <a:masterClrMapping/>
  </p:clrMapOvr>
</p:sld>
</file>

<file path=ppt/theme/theme1.xml><?xml version="1.0" encoding="utf-8"?>
<a:theme xmlns:a="http://schemas.openxmlformats.org/drawingml/2006/main" name="Gestalt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95</TotalTime>
  <Words>399</Words>
  <Application>Microsoft Macintosh PowerPoint</Application>
  <PresentationFormat>Widescreen</PresentationFormat>
  <Paragraphs>82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ArialMT</vt:lpstr>
      <vt:lpstr>Bierstadt</vt:lpstr>
      <vt:lpstr>Söhne</vt:lpstr>
      <vt:lpstr>Times New Roman</vt:lpstr>
      <vt:lpstr>GestaltVTI</vt:lpstr>
      <vt:lpstr>Meistarklase: "Kustību māksla un fiziskās aktivitātes telpā" (realizācija vidusskolas posmā)</vt:lpstr>
      <vt:lpstr> Darba kārtība   </vt:lpstr>
      <vt:lpstr>Sasniedzamais rezultāts   </vt:lpstr>
      <vt:lpstr>Pulsa zonas</vt:lpstr>
      <vt:lpstr>Darbs Grupās</vt:lpstr>
      <vt:lpstr>Dinamiskās iesildīšanās vingrinājumi</vt:lpstr>
      <vt:lpstr>Apļa treniņš “Darbs Grupās”</vt:lpstr>
      <vt:lpstr>11.klases Aerobikas priekšnesums. Sacensībās klase piedalās ar  savu aerobikas izvēlētu deju, kuru skolēni veido izvērtējot savas dejošanas spējas un prasmes, eksperimentē, iztēlojas, savieno daudzveidīgus elementus, ģenerē idejas un veido jaunus deju zimējumus. Vienojas par kopīgu pašu modelētu deju. Mūziku izvēlas klase- vienojas. Mūzika tikai latviešu, dziesmas ilgums ir 3-5min.</vt:lpstr>
      <vt:lpstr>Daudzveidīgas sporta stundas</vt:lpstr>
      <vt:lpstr>Diskusija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Meistarklase: "Kustību māksla un fiziskās aktivitātes telpā" (realizācija vidusskolas posmā)</dc:title>
  <dc:creator>Anda Eibele</dc:creator>
  <cp:lastModifiedBy>Anda Eibele</cp:lastModifiedBy>
  <cp:revision>6</cp:revision>
  <dcterms:created xsi:type="dcterms:W3CDTF">2024-04-26T18:30:37Z</dcterms:created>
  <dcterms:modified xsi:type="dcterms:W3CDTF">2024-05-07T06:51:37Z</dcterms:modified>
</cp:coreProperties>
</file>